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6004500" cy="50406300"/>
  <p:notesSz cx="7099300" cy="10234613"/>
  <p:defaultTextStyle>
    <a:defPPr>
      <a:defRPr lang="it-IT"/>
    </a:defPPr>
    <a:lvl1pPr algn="l" defTabSz="4937125" rtl="0" fontAlgn="base">
      <a:spcBef>
        <a:spcPct val="0"/>
      </a:spcBef>
      <a:spcAft>
        <a:spcPct val="0"/>
      </a:spcAft>
      <a:defRPr sz="97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468563" indent="-2011363" algn="l" defTabSz="4937125" rtl="0" fontAlgn="base">
      <a:spcBef>
        <a:spcPct val="0"/>
      </a:spcBef>
      <a:spcAft>
        <a:spcPct val="0"/>
      </a:spcAft>
      <a:defRPr sz="97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937125" indent="-4022725" algn="l" defTabSz="4937125" rtl="0" fontAlgn="base">
      <a:spcBef>
        <a:spcPct val="0"/>
      </a:spcBef>
      <a:spcAft>
        <a:spcPct val="0"/>
      </a:spcAft>
      <a:defRPr sz="97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7405688" indent="-6034088" algn="l" defTabSz="4937125" rtl="0" fontAlgn="base">
      <a:spcBef>
        <a:spcPct val="0"/>
      </a:spcBef>
      <a:spcAft>
        <a:spcPct val="0"/>
      </a:spcAft>
      <a:defRPr sz="97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9874250" indent="-8045450" algn="l" defTabSz="4937125" rtl="0" fontAlgn="base">
      <a:spcBef>
        <a:spcPct val="0"/>
      </a:spcBef>
      <a:spcAft>
        <a:spcPct val="0"/>
      </a:spcAft>
      <a:defRPr sz="97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97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97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97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97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5876">
          <p15:clr>
            <a:srgbClr val="A4A3A4"/>
          </p15:clr>
        </p15:guide>
        <p15:guide id="2" pos="11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8112" autoAdjust="0"/>
    <p:restoredTop sz="94660"/>
  </p:normalViewPr>
  <p:slideViewPr>
    <p:cSldViewPr>
      <p:cViewPr>
        <p:scale>
          <a:sx n="20" d="100"/>
          <a:sy n="20" d="100"/>
        </p:scale>
        <p:origin x="-2136" y="1212"/>
      </p:cViewPr>
      <p:guideLst>
        <p:guide orient="horz" pos="15876"/>
        <p:guide pos="11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700338" y="15658634"/>
            <a:ext cx="30603825" cy="1080468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400675" y="28563570"/>
            <a:ext cx="25203150" cy="1288161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937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406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875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813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751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5820C-54E1-42BF-ACBF-8585BA2620DD}" type="datetimeFigureOut">
              <a:rPr lang="it-IT"/>
              <a:pPr>
                <a:defRPr/>
              </a:pPr>
              <a:t>08/09/2017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49183-B533-4B5C-81D0-48F63892B0A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669E4-FACB-4A8A-B12B-5A787C62C869}" type="datetimeFigureOut">
              <a:rPr lang="it-IT"/>
              <a:pPr>
                <a:defRPr/>
              </a:pPr>
              <a:t>08/09/2017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1002-D820-4168-A8D4-34529580628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19577444" y="2695343"/>
            <a:ext cx="6075762" cy="57337166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350171" y="2695343"/>
            <a:ext cx="17627206" cy="57337166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081C8-2177-4E9A-93E5-A34CBEB9236E}" type="datetimeFigureOut">
              <a:rPr lang="it-IT"/>
              <a:pPr>
                <a:defRPr/>
              </a:pPr>
              <a:t>08/09/2017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8792A-33AE-4BB3-B409-9A68B2A83F1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518C8-B8EA-421D-8C15-96E803A9320D}" type="datetimeFigureOut">
              <a:rPr lang="it-IT"/>
              <a:pPr>
                <a:defRPr/>
              </a:pPr>
              <a:t>08/09/2017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06B51-D4B4-4DE7-82CE-8F69534E697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44109" y="32390717"/>
            <a:ext cx="30603825" cy="10011251"/>
          </a:xfrm>
        </p:spPr>
        <p:txBody>
          <a:bodyPr anchor="t"/>
          <a:lstStyle>
            <a:lvl1pPr algn="l">
              <a:defRPr sz="216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844109" y="21364347"/>
            <a:ext cx="30603825" cy="11026373"/>
          </a:xfrm>
        </p:spPr>
        <p:txBody>
          <a:bodyPr anchor="b"/>
          <a:lstStyle>
            <a:lvl1pPr marL="0" indent="0">
              <a:buNone/>
              <a:defRPr sz="10800">
                <a:solidFill>
                  <a:schemeClr val="tx1">
                    <a:tint val="75000"/>
                  </a:schemeClr>
                </a:solidFill>
              </a:defRPr>
            </a:lvl1pPr>
            <a:lvl2pPr marL="2468880" indent="0">
              <a:buNone/>
              <a:defRPr sz="9700">
                <a:solidFill>
                  <a:schemeClr val="tx1">
                    <a:tint val="75000"/>
                  </a:schemeClr>
                </a:solidFill>
              </a:defRPr>
            </a:lvl2pPr>
            <a:lvl3pPr marL="49377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3pPr>
            <a:lvl4pPr marL="74066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4pPr>
            <a:lvl5pPr marL="987552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5pPr>
            <a:lvl6pPr marL="1234440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6pPr>
            <a:lvl7pPr marL="1481328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7pPr>
            <a:lvl8pPr marL="1728216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8pPr>
            <a:lvl9pPr marL="197510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5DFB2-2911-4DFB-8EC7-5354B70A67EE}" type="datetimeFigureOut">
              <a:rPr lang="it-IT"/>
              <a:pPr>
                <a:defRPr/>
              </a:pPr>
              <a:t>08/09/2017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3D642-66AE-4364-ACB8-49F460944E9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350172" y="15681963"/>
            <a:ext cx="11851481" cy="44350549"/>
          </a:xfrm>
        </p:spPr>
        <p:txBody>
          <a:bodyPr/>
          <a:lstStyle>
            <a:lvl1pPr>
              <a:defRPr sz="15100"/>
            </a:lvl1pPr>
            <a:lvl2pPr>
              <a:defRPr sz="13000"/>
            </a:lvl2pPr>
            <a:lvl3pPr>
              <a:defRPr sz="10800"/>
            </a:lvl3pPr>
            <a:lvl4pPr>
              <a:defRPr sz="9700"/>
            </a:lvl4pPr>
            <a:lvl5pPr>
              <a:defRPr sz="9700"/>
            </a:lvl5pPr>
            <a:lvl6pPr>
              <a:defRPr sz="9700"/>
            </a:lvl6pPr>
            <a:lvl7pPr>
              <a:defRPr sz="9700"/>
            </a:lvl7pPr>
            <a:lvl8pPr>
              <a:defRPr sz="9700"/>
            </a:lvl8pPr>
            <a:lvl9pPr>
              <a:defRPr sz="97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3801728" y="15681963"/>
            <a:ext cx="11851481" cy="44350549"/>
          </a:xfrm>
        </p:spPr>
        <p:txBody>
          <a:bodyPr/>
          <a:lstStyle>
            <a:lvl1pPr>
              <a:defRPr sz="15100"/>
            </a:lvl1pPr>
            <a:lvl2pPr>
              <a:defRPr sz="13000"/>
            </a:lvl2pPr>
            <a:lvl3pPr>
              <a:defRPr sz="10800"/>
            </a:lvl3pPr>
            <a:lvl4pPr>
              <a:defRPr sz="9700"/>
            </a:lvl4pPr>
            <a:lvl5pPr>
              <a:defRPr sz="9700"/>
            </a:lvl5pPr>
            <a:lvl6pPr>
              <a:defRPr sz="9700"/>
            </a:lvl6pPr>
            <a:lvl7pPr>
              <a:defRPr sz="9700"/>
            </a:lvl7pPr>
            <a:lvl8pPr>
              <a:defRPr sz="9700"/>
            </a:lvl8pPr>
            <a:lvl9pPr>
              <a:defRPr sz="97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A69E1-FDCB-432A-9BFD-CEA328C1861E}" type="datetimeFigureOut">
              <a:rPr lang="it-IT"/>
              <a:pPr>
                <a:defRPr/>
              </a:pPr>
              <a:t>08/09/2017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137F7-1426-42AF-B3BC-78A1A6E1957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00225" y="2018589"/>
            <a:ext cx="32404050" cy="840105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800228" y="11283079"/>
            <a:ext cx="15908240" cy="4702251"/>
          </a:xfrm>
        </p:spPr>
        <p:txBody>
          <a:bodyPr anchor="b"/>
          <a:lstStyle>
            <a:lvl1pPr marL="0" indent="0">
              <a:buNone/>
              <a:defRPr sz="13000" b="1"/>
            </a:lvl1pPr>
            <a:lvl2pPr marL="2468880" indent="0">
              <a:buNone/>
              <a:defRPr sz="10800" b="1"/>
            </a:lvl2pPr>
            <a:lvl3pPr marL="4937760" indent="0">
              <a:buNone/>
              <a:defRPr sz="9700" b="1"/>
            </a:lvl3pPr>
            <a:lvl4pPr marL="7406640" indent="0">
              <a:buNone/>
              <a:defRPr sz="8600" b="1"/>
            </a:lvl4pPr>
            <a:lvl5pPr marL="9875520" indent="0">
              <a:buNone/>
              <a:defRPr sz="8600" b="1"/>
            </a:lvl5pPr>
            <a:lvl6pPr marL="12344400" indent="0">
              <a:buNone/>
              <a:defRPr sz="8600" b="1"/>
            </a:lvl6pPr>
            <a:lvl7pPr marL="14813280" indent="0">
              <a:buNone/>
              <a:defRPr sz="8600" b="1"/>
            </a:lvl7pPr>
            <a:lvl8pPr marL="17282160" indent="0">
              <a:buNone/>
              <a:defRPr sz="8600" b="1"/>
            </a:lvl8pPr>
            <a:lvl9pPr marL="19751040" indent="0">
              <a:buNone/>
              <a:defRPr sz="8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800228" y="15985329"/>
            <a:ext cx="15908240" cy="29041967"/>
          </a:xfrm>
        </p:spPr>
        <p:txBody>
          <a:bodyPr/>
          <a:lstStyle>
            <a:lvl1pPr>
              <a:defRPr sz="13000"/>
            </a:lvl1pPr>
            <a:lvl2pPr>
              <a:defRPr sz="10800"/>
            </a:lvl2pPr>
            <a:lvl3pPr>
              <a:defRPr sz="97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18289790" y="11283079"/>
            <a:ext cx="15914488" cy="4702251"/>
          </a:xfrm>
        </p:spPr>
        <p:txBody>
          <a:bodyPr anchor="b"/>
          <a:lstStyle>
            <a:lvl1pPr marL="0" indent="0">
              <a:buNone/>
              <a:defRPr sz="13000" b="1"/>
            </a:lvl1pPr>
            <a:lvl2pPr marL="2468880" indent="0">
              <a:buNone/>
              <a:defRPr sz="10800" b="1"/>
            </a:lvl2pPr>
            <a:lvl3pPr marL="4937760" indent="0">
              <a:buNone/>
              <a:defRPr sz="9700" b="1"/>
            </a:lvl3pPr>
            <a:lvl4pPr marL="7406640" indent="0">
              <a:buNone/>
              <a:defRPr sz="8600" b="1"/>
            </a:lvl4pPr>
            <a:lvl5pPr marL="9875520" indent="0">
              <a:buNone/>
              <a:defRPr sz="8600" b="1"/>
            </a:lvl5pPr>
            <a:lvl6pPr marL="12344400" indent="0">
              <a:buNone/>
              <a:defRPr sz="8600" b="1"/>
            </a:lvl6pPr>
            <a:lvl7pPr marL="14813280" indent="0">
              <a:buNone/>
              <a:defRPr sz="8600" b="1"/>
            </a:lvl7pPr>
            <a:lvl8pPr marL="17282160" indent="0">
              <a:buNone/>
              <a:defRPr sz="8600" b="1"/>
            </a:lvl8pPr>
            <a:lvl9pPr marL="19751040" indent="0">
              <a:buNone/>
              <a:defRPr sz="8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18289790" y="15985329"/>
            <a:ext cx="15914488" cy="29041967"/>
          </a:xfrm>
        </p:spPr>
        <p:txBody>
          <a:bodyPr/>
          <a:lstStyle>
            <a:lvl1pPr>
              <a:defRPr sz="13000"/>
            </a:lvl1pPr>
            <a:lvl2pPr>
              <a:defRPr sz="10800"/>
            </a:lvl2pPr>
            <a:lvl3pPr>
              <a:defRPr sz="97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1707A-F2F8-43ED-91AC-7E9CC208FFC4}" type="datetimeFigureOut">
              <a:rPr lang="it-IT"/>
              <a:pPr>
                <a:defRPr/>
              </a:pPr>
              <a:t>08/09/2017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5B8ED-A73F-44F8-AC1C-4494D3F2462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FBC43-C6BA-4FE3-965C-7866C7B385AE}" type="datetimeFigureOut">
              <a:rPr lang="it-IT"/>
              <a:pPr>
                <a:defRPr/>
              </a:pPr>
              <a:t>08/09/2017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24CE8-6BDF-4198-BB03-423701A8500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2DA99-AB2A-4689-B413-FF7D14324754}" type="datetimeFigureOut">
              <a:rPr lang="it-IT"/>
              <a:pPr>
                <a:defRPr/>
              </a:pPr>
              <a:t>08/09/2017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6B116-B8B4-47FA-8A72-8F6A1D79D71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00228" y="2006919"/>
            <a:ext cx="11845234" cy="8541068"/>
          </a:xfrm>
        </p:spPr>
        <p:txBody>
          <a:bodyPr anchor="b"/>
          <a:lstStyle>
            <a:lvl1pPr algn="l">
              <a:defRPr sz="108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076759" y="2006922"/>
            <a:ext cx="20127518" cy="43020382"/>
          </a:xfrm>
        </p:spPr>
        <p:txBody>
          <a:bodyPr/>
          <a:lstStyle>
            <a:lvl1pPr>
              <a:defRPr sz="17300"/>
            </a:lvl1pPr>
            <a:lvl2pPr>
              <a:defRPr sz="15100"/>
            </a:lvl2pPr>
            <a:lvl3pPr>
              <a:defRPr sz="13000"/>
            </a:lvl3pPr>
            <a:lvl4pPr>
              <a:defRPr sz="10800"/>
            </a:lvl4pPr>
            <a:lvl5pPr>
              <a:defRPr sz="10800"/>
            </a:lvl5pPr>
            <a:lvl6pPr>
              <a:defRPr sz="10800"/>
            </a:lvl6pPr>
            <a:lvl7pPr>
              <a:defRPr sz="10800"/>
            </a:lvl7pPr>
            <a:lvl8pPr>
              <a:defRPr sz="10800"/>
            </a:lvl8pPr>
            <a:lvl9pPr>
              <a:defRPr sz="10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800228" y="10547990"/>
            <a:ext cx="11845234" cy="34479315"/>
          </a:xfrm>
        </p:spPr>
        <p:txBody>
          <a:bodyPr/>
          <a:lstStyle>
            <a:lvl1pPr marL="0" indent="0">
              <a:buNone/>
              <a:defRPr sz="7600"/>
            </a:lvl1pPr>
            <a:lvl2pPr marL="2468880" indent="0">
              <a:buNone/>
              <a:defRPr sz="6500"/>
            </a:lvl2pPr>
            <a:lvl3pPr marL="4937760" indent="0">
              <a:buNone/>
              <a:defRPr sz="5400"/>
            </a:lvl3pPr>
            <a:lvl4pPr marL="7406640" indent="0">
              <a:buNone/>
              <a:defRPr sz="4900"/>
            </a:lvl4pPr>
            <a:lvl5pPr marL="9875520" indent="0">
              <a:buNone/>
              <a:defRPr sz="4900"/>
            </a:lvl5pPr>
            <a:lvl6pPr marL="12344400" indent="0">
              <a:buNone/>
              <a:defRPr sz="4900"/>
            </a:lvl6pPr>
            <a:lvl7pPr marL="14813280" indent="0">
              <a:buNone/>
              <a:defRPr sz="4900"/>
            </a:lvl7pPr>
            <a:lvl8pPr marL="17282160" indent="0">
              <a:buNone/>
              <a:defRPr sz="4900"/>
            </a:lvl8pPr>
            <a:lvl9pPr marL="19751040" indent="0">
              <a:buNone/>
              <a:defRPr sz="4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29078-0F10-468C-B98F-E768EF123BCE}" type="datetimeFigureOut">
              <a:rPr lang="it-IT"/>
              <a:pPr>
                <a:defRPr/>
              </a:pPr>
              <a:t>08/09/2017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D426F-30FD-4B87-AC50-9DC556047AA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057134" y="35284413"/>
            <a:ext cx="21602700" cy="4165526"/>
          </a:xfrm>
        </p:spPr>
        <p:txBody>
          <a:bodyPr anchor="b"/>
          <a:lstStyle>
            <a:lvl1pPr algn="l">
              <a:defRPr sz="108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7057134" y="4503894"/>
            <a:ext cx="21602700" cy="30243780"/>
          </a:xfrm>
        </p:spPr>
        <p:txBody>
          <a:bodyPr rtlCol="0">
            <a:normAutofit/>
          </a:bodyPr>
          <a:lstStyle>
            <a:lvl1pPr marL="0" indent="0">
              <a:buNone/>
              <a:defRPr sz="17300"/>
            </a:lvl1pPr>
            <a:lvl2pPr marL="2468880" indent="0">
              <a:buNone/>
              <a:defRPr sz="15100"/>
            </a:lvl2pPr>
            <a:lvl3pPr marL="4937760" indent="0">
              <a:buNone/>
              <a:defRPr sz="13000"/>
            </a:lvl3pPr>
            <a:lvl4pPr marL="7406640" indent="0">
              <a:buNone/>
              <a:defRPr sz="10800"/>
            </a:lvl4pPr>
            <a:lvl5pPr marL="9875520" indent="0">
              <a:buNone/>
              <a:defRPr sz="10800"/>
            </a:lvl5pPr>
            <a:lvl6pPr marL="12344400" indent="0">
              <a:buNone/>
              <a:defRPr sz="10800"/>
            </a:lvl6pPr>
            <a:lvl7pPr marL="14813280" indent="0">
              <a:buNone/>
              <a:defRPr sz="10800"/>
            </a:lvl7pPr>
            <a:lvl8pPr marL="17282160" indent="0">
              <a:buNone/>
              <a:defRPr sz="10800"/>
            </a:lvl8pPr>
            <a:lvl9pPr marL="19751040" indent="0">
              <a:buNone/>
              <a:defRPr sz="108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7057134" y="39449939"/>
            <a:ext cx="21602700" cy="5915734"/>
          </a:xfrm>
        </p:spPr>
        <p:txBody>
          <a:bodyPr/>
          <a:lstStyle>
            <a:lvl1pPr marL="0" indent="0">
              <a:buNone/>
              <a:defRPr sz="7600"/>
            </a:lvl1pPr>
            <a:lvl2pPr marL="2468880" indent="0">
              <a:buNone/>
              <a:defRPr sz="6500"/>
            </a:lvl2pPr>
            <a:lvl3pPr marL="4937760" indent="0">
              <a:buNone/>
              <a:defRPr sz="5400"/>
            </a:lvl3pPr>
            <a:lvl4pPr marL="7406640" indent="0">
              <a:buNone/>
              <a:defRPr sz="4900"/>
            </a:lvl4pPr>
            <a:lvl5pPr marL="9875520" indent="0">
              <a:buNone/>
              <a:defRPr sz="4900"/>
            </a:lvl5pPr>
            <a:lvl6pPr marL="12344400" indent="0">
              <a:buNone/>
              <a:defRPr sz="4900"/>
            </a:lvl6pPr>
            <a:lvl7pPr marL="14813280" indent="0">
              <a:buNone/>
              <a:defRPr sz="4900"/>
            </a:lvl7pPr>
            <a:lvl8pPr marL="17282160" indent="0">
              <a:buNone/>
              <a:defRPr sz="4900"/>
            </a:lvl8pPr>
            <a:lvl9pPr marL="19751040" indent="0">
              <a:buNone/>
              <a:defRPr sz="4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1D404-B550-4A39-AA2C-65F05B1040DE}" type="datetimeFigureOut">
              <a:rPr lang="it-IT"/>
              <a:pPr>
                <a:defRPr/>
              </a:pPr>
              <a:t>08/09/2017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08A56-75BA-4870-87EE-817308FFD44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1800225" y="2019300"/>
            <a:ext cx="32404050" cy="840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3776" tIns="246888" rIns="493776" bIns="2468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1800225" y="11761788"/>
            <a:ext cx="32404050" cy="3326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3776" tIns="246888" rIns="493776" bIns="2468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1800225" y="46718538"/>
            <a:ext cx="8401050" cy="2684462"/>
          </a:xfrm>
          <a:prstGeom prst="rect">
            <a:avLst/>
          </a:prstGeom>
        </p:spPr>
        <p:txBody>
          <a:bodyPr vert="horz" lIns="493776" tIns="246888" rIns="493776" bIns="246888" rtlCol="0" anchor="ctr"/>
          <a:lstStyle>
            <a:lvl1pPr algn="l" defTabSz="4937760" fontAlgn="auto">
              <a:spcBef>
                <a:spcPts val="0"/>
              </a:spcBef>
              <a:spcAft>
                <a:spcPts val="0"/>
              </a:spcAft>
              <a:defRPr sz="65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52A42E-8A02-47E7-AFAD-6EC9AF62027F}" type="datetimeFigureOut">
              <a:rPr lang="it-IT"/>
              <a:pPr>
                <a:defRPr/>
              </a:pPr>
              <a:t>08/09/2017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2301538" y="46718538"/>
            <a:ext cx="11401425" cy="2684462"/>
          </a:xfrm>
          <a:prstGeom prst="rect">
            <a:avLst/>
          </a:prstGeom>
        </p:spPr>
        <p:txBody>
          <a:bodyPr vert="horz" lIns="493776" tIns="246888" rIns="493776" bIns="246888" rtlCol="0" anchor="ctr"/>
          <a:lstStyle>
            <a:lvl1pPr algn="ctr" defTabSz="4937760" fontAlgn="auto">
              <a:spcBef>
                <a:spcPts val="0"/>
              </a:spcBef>
              <a:spcAft>
                <a:spcPts val="0"/>
              </a:spcAft>
              <a:defRPr sz="6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25803225" y="46718538"/>
            <a:ext cx="8401050" cy="2684462"/>
          </a:xfrm>
          <a:prstGeom prst="rect">
            <a:avLst/>
          </a:prstGeom>
        </p:spPr>
        <p:txBody>
          <a:bodyPr vert="horz" lIns="493776" tIns="246888" rIns="493776" bIns="246888" rtlCol="0" anchor="ctr"/>
          <a:lstStyle>
            <a:lvl1pPr algn="r" defTabSz="4937760" fontAlgn="auto">
              <a:spcBef>
                <a:spcPts val="0"/>
              </a:spcBef>
              <a:spcAft>
                <a:spcPts val="0"/>
              </a:spcAft>
              <a:defRPr sz="65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DD77B7-F218-45FE-9CC0-BF09B790EDD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937125" rtl="0" fontAlgn="base">
        <a:spcBef>
          <a:spcPct val="0"/>
        </a:spcBef>
        <a:spcAft>
          <a:spcPct val="0"/>
        </a:spcAft>
        <a:defRPr sz="23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937125" rtl="0" fontAlgn="base">
        <a:spcBef>
          <a:spcPct val="0"/>
        </a:spcBef>
        <a:spcAft>
          <a:spcPct val="0"/>
        </a:spcAft>
        <a:defRPr sz="23800">
          <a:solidFill>
            <a:schemeClr val="tx1"/>
          </a:solidFill>
          <a:latin typeface="Calibri" pitchFamily="34" charset="0"/>
        </a:defRPr>
      </a:lvl2pPr>
      <a:lvl3pPr algn="ctr" defTabSz="4937125" rtl="0" fontAlgn="base">
        <a:spcBef>
          <a:spcPct val="0"/>
        </a:spcBef>
        <a:spcAft>
          <a:spcPct val="0"/>
        </a:spcAft>
        <a:defRPr sz="23800">
          <a:solidFill>
            <a:schemeClr val="tx1"/>
          </a:solidFill>
          <a:latin typeface="Calibri" pitchFamily="34" charset="0"/>
        </a:defRPr>
      </a:lvl3pPr>
      <a:lvl4pPr algn="ctr" defTabSz="4937125" rtl="0" fontAlgn="base">
        <a:spcBef>
          <a:spcPct val="0"/>
        </a:spcBef>
        <a:spcAft>
          <a:spcPct val="0"/>
        </a:spcAft>
        <a:defRPr sz="23800">
          <a:solidFill>
            <a:schemeClr val="tx1"/>
          </a:solidFill>
          <a:latin typeface="Calibri" pitchFamily="34" charset="0"/>
        </a:defRPr>
      </a:lvl4pPr>
      <a:lvl5pPr algn="ctr" defTabSz="4937125" rtl="0" fontAlgn="base">
        <a:spcBef>
          <a:spcPct val="0"/>
        </a:spcBef>
        <a:spcAft>
          <a:spcPct val="0"/>
        </a:spcAft>
        <a:defRPr sz="23800">
          <a:solidFill>
            <a:schemeClr val="tx1"/>
          </a:solidFill>
          <a:latin typeface="Calibri" pitchFamily="34" charset="0"/>
        </a:defRPr>
      </a:lvl5pPr>
      <a:lvl6pPr marL="457200" algn="ctr" defTabSz="4937125" rtl="0" fontAlgn="base">
        <a:spcBef>
          <a:spcPct val="0"/>
        </a:spcBef>
        <a:spcAft>
          <a:spcPct val="0"/>
        </a:spcAft>
        <a:defRPr sz="23800">
          <a:solidFill>
            <a:schemeClr val="tx1"/>
          </a:solidFill>
          <a:latin typeface="Calibri" pitchFamily="34" charset="0"/>
        </a:defRPr>
      </a:lvl6pPr>
      <a:lvl7pPr marL="914400" algn="ctr" defTabSz="4937125" rtl="0" fontAlgn="base">
        <a:spcBef>
          <a:spcPct val="0"/>
        </a:spcBef>
        <a:spcAft>
          <a:spcPct val="0"/>
        </a:spcAft>
        <a:defRPr sz="23800">
          <a:solidFill>
            <a:schemeClr val="tx1"/>
          </a:solidFill>
          <a:latin typeface="Calibri" pitchFamily="34" charset="0"/>
        </a:defRPr>
      </a:lvl7pPr>
      <a:lvl8pPr marL="1371600" algn="ctr" defTabSz="4937125" rtl="0" fontAlgn="base">
        <a:spcBef>
          <a:spcPct val="0"/>
        </a:spcBef>
        <a:spcAft>
          <a:spcPct val="0"/>
        </a:spcAft>
        <a:defRPr sz="23800">
          <a:solidFill>
            <a:schemeClr val="tx1"/>
          </a:solidFill>
          <a:latin typeface="Calibri" pitchFamily="34" charset="0"/>
        </a:defRPr>
      </a:lvl8pPr>
      <a:lvl9pPr marL="1828800" algn="ctr" defTabSz="4937125" rtl="0" fontAlgn="base">
        <a:spcBef>
          <a:spcPct val="0"/>
        </a:spcBef>
        <a:spcAft>
          <a:spcPct val="0"/>
        </a:spcAft>
        <a:defRPr sz="23800">
          <a:solidFill>
            <a:schemeClr val="tx1"/>
          </a:solidFill>
          <a:latin typeface="Calibri" pitchFamily="34" charset="0"/>
        </a:defRPr>
      </a:lvl9pPr>
    </p:titleStyle>
    <p:bodyStyle>
      <a:lvl1pPr marL="1851025" indent="-1851025" algn="l" defTabSz="4937125" rtl="0" fontAlgn="base">
        <a:spcBef>
          <a:spcPct val="20000"/>
        </a:spcBef>
        <a:spcAft>
          <a:spcPct val="0"/>
        </a:spcAft>
        <a:buFont typeface="Arial" charset="0"/>
        <a:buChar char="•"/>
        <a:defRPr sz="17300" kern="1200">
          <a:solidFill>
            <a:schemeClr val="tx1"/>
          </a:solidFill>
          <a:latin typeface="+mn-lt"/>
          <a:ea typeface="+mn-ea"/>
          <a:cs typeface="+mn-cs"/>
        </a:defRPr>
      </a:lvl1pPr>
      <a:lvl2pPr marL="4011613" indent="-1543050" algn="l" defTabSz="4937125" rtl="0" fontAlgn="base">
        <a:spcBef>
          <a:spcPct val="20000"/>
        </a:spcBef>
        <a:spcAft>
          <a:spcPct val="0"/>
        </a:spcAft>
        <a:buFont typeface="Arial" charset="0"/>
        <a:buChar char="–"/>
        <a:defRPr sz="15100" kern="1200">
          <a:solidFill>
            <a:schemeClr val="tx1"/>
          </a:solidFill>
          <a:latin typeface="+mn-lt"/>
          <a:ea typeface="+mn-ea"/>
          <a:cs typeface="+mn-cs"/>
        </a:defRPr>
      </a:lvl2pPr>
      <a:lvl3pPr marL="6172200" indent="-1233488" algn="l" defTabSz="4937125" rtl="0" fontAlgn="base">
        <a:spcBef>
          <a:spcPct val="20000"/>
        </a:spcBef>
        <a:spcAft>
          <a:spcPct val="0"/>
        </a:spcAft>
        <a:buFont typeface="Arial" charset="0"/>
        <a:buChar char="•"/>
        <a:defRPr sz="13000" kern="1200">
          <a:solidFill>
            <a:schemeClr val="tx1"/>
          </a:solidFill>
          <a:latin typeface="+mn-lt"/>
          <a:ea typeface="+mn-ea"/>
          <a:cs typeface="+mn-cs"/>
        </a:defRPr>
      </a:lvl3pPr>
      <a:lvl4pPr marL="8640763" indent="-1233488" algn="l" defTabSz="4937125" rtl="0" fontAlgn="base">
        <a:spcBef>
          <a:spcPct val="20000"/>
        </a:spcBef>
        <a:spcAft>
          <a:spcPct val="0"/>
        </a:spcAft>
        <a:buFont typeface="Arial" charset="0"/>
        <a:buChar char="–"/>
        <a:defRPr sz="10800" kern="1200">
          <a:solidFill>
            <a:schemeClr val="tx1"/>
          </a:solidFill>
          <a:latin typeface="+mn-lt"/>
          <a:ea typeface="+mn-ea"/>
          <a:cs typeface="+mn-cs"/>
        </a:defRPr>
      </a:lvl4pPr>
      <a:lvl5pPr marL="11109325" indent="-1233488" algn="l" defTabSz="4937125" rtl="0" fontAlgn="base">
        <a:spcBef>
          <a:spcPct val="20000"/>
        </a:spcBef>
        <a:spcAft>
          <a:spcPct val="0"/>
        </a:spcAft>
        <a:buFont typeface="Arial" charset="0"/>
        <a:buChar char="»"/>
        <a:defRPr sz="10800" kern="1200">
          <a:solidFill>
            <a:schemeClr val="tx1"/>
          </a:solidFill>
          <a:latin typeface="+mn-lt"/>
          <a:ea typeface="+mn-ea"/>
          <a:cs typeface="+mn-cs"/>
        </a:defRPr>
      </a:lvl5pPr>
      <a:lvl6pPr marL="13578840" indent="-1234440" algn="l" defTabSz="493776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6pPr>
      <a:lvl7pPr marL="16047720" indent="-1234440" algn="l" defTabSz="493776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7pPr>
      <a:lvl8pPr marL="18516600" indent="-1234440" algn="l" defTabSz="493776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8pPr>
      <a:lvl9pPr marL="20985480" indent="-1234440" algn="l" defTabSz="493776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937760" rtl="0" eaLnBrk="1" latinLnBrk="0" hangingPunct="1">
        <a:defRPr sz="970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algn="l" defTabSz="4937760" rtl="0" eaLnBrk="1" latinLnBrk="0" hangingPunct="1">
        <a:defRPr sz="9700" kern="1200">
          <a:solidFill>
            <a:schemeClr val="tx1"/>
          </a:solidFill>
          <a:latin typeface="+mn-lt"/>
          <a:ea typeface="+mn-ea"/>
          <a:cs typeface="+mn-cs"/>
        </a:defRPr>
      </a:lvl2pPr>
      <a:lvl3pPr marL="4937760" algn="l" defTabSz="4937760" rtl="0" eaLnBrk="1" latinLnBrk="0" hangingPunct="1"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7406640" algn="l" defTabSz="4937760" rtl="0" eaLnBrk="1" latinLnBrk="0" hangingPunct="1">
        <a:defRPr sz="97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algn="l" defTabSz="4937760" rtl="0" eaLnBrk="1" latinLnBrk="0" hangingPunct="1">
        <a:defRPr sz="97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0" algn="l" defTabSz="4937760" rtl="0" eaLnBrk="1" latinLnBrk="0" hangingPunct="1"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813280" algn="l" defTabSz="4937760" rtl="0" eaLnBrk="1" latinLnBrk="0" hangingPunct="1"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7282160" algn="l" defTabSz="4937760" rtl="0" eaLnBrk="1" latinLnBrk="0" hangingPunct="1"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9751040" algn="l" defTabSz="4937760" rtl="0" eaLnBrk="1" latinLnBrk="0" hangingPunct="1"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altaformazioneemg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olo 1"/>
          <p:cNvSpPr>
            <a:spLocks noGrp="1"/>
          </p:cNvSpPr>
          <p:nvPr>
            <p:ph type="title"/>
          </p:nvPr>
        </p:nvSpPr>
        <p:spPr>
          <a:xfrm>
            <a:off x="2814758" y="3641626"/>
            <a:ext cx="32404050" cy="7416800"/>
          </a:xfrm>
        </p:spPr>
        <p:txBody>
          <a:bodyPr/>
          <a:lstStyle/>
          <a:p>
            <a:r>
              <a:rPr lang="it-IT" sz="8400" dirty="0" smtClean="0">
                <a:solidFill>
                  <a:schemeClr val="bg1"/>
                </a:solidFill>
              </a:rPr>
              <a:t/>
            </a:r>
            <a:br>
              <a:rPr lang="it-IT" sz="8400" dirty="0" smtClean="0">
                <a:solidFill>
                  <a:schemeClr val="bg1"/>
                </a:solidFill>
              </a:rPr>
            </a:br>
            <a:r>
              <a:rPr lang="it-IT" sz="8400" dirty="0" smtClean="0">
                <a:solidFill>
                  <a:schemeClr val="bg1"/>
                </a:solidFill>
              </a:rPr>
              <a:t>FACOLTA</a:t>
            </a:r>
            <a:r>
              <a:rPr lang="it-IT" sz="8400" dirty="0">
                <a:solidFill>
                  <a:schemeClr val="bg1"/>
                </a:solidFill>
              </a:rPr>
              <a:t>’ DI MEDICINA E ODONTOIATRIA</a:t>
            </a:r>
            <a:br>
              <a:rPr lang="it-IT" sz="8400" dirty="0">
                <a:solidFill>
                  <a:schemeClr val="bg1"/>
                </a:solidFill>
              </a:rPr>
            </a:br>
            <a:r>
              <a:rPr lang="it-IT" sz="8400" dirty="0">
                <a:solidFill>
                  <a:schemeClr val="bg1"/>
                </a:solidFill>
              </a:rPr>
              <a:t>ANNO ACCADEMICO </a:t>
            </a:r>
            <a:r>
              <a:rPr lang="it-IT" sz="8400" dirty="0" smtClean="0">
                <a:solidFill>
                  <a:schemeClr val="bg1"/>
                </a:solidFill>
              </a:rPr>
              <a:t>2017 </a:t>
            </a:r>
            <a:r>
              <a:rPr lang="it-IT" sz="8400" dirty="0">
                <a:solidFill>
                  <a:schemeClr val="bg1"/>
                </a:solidFill>
              </a:rPr>
              <a:t>/</a:t>
            </a:r>
            <a:r>
              <a:rPr lang="it-IT" sz="8400" dirty="0" smtClean="0">
                <a:solidFill>
                  <a:schemeClr val="bg1"/>
                </a:solidFill>
              </a:rPr>
              <a:t>2018</a:t>
            </a:r>
            <a:br>
              <a:rPr lang="it-IT" sz="8400" dirty="0" smtClean="0">
                <a:solidFill>
                  <a:schemeClr val="bg1"/>
                </a:solidFill>
              </a:rPr>
            </a:br>
            <a:r>
              <a:rPr lang="it-IT" sz="8400" dirty="0" smtClean="0">
                <a:solidFill>
                  <a:schemeClr val="bg1"/>
                </a:solidFill>
              </a:rPr>
              <a:t/>
            </a:r>
            <a:br>
              <a:rPr lang="it-IT" sz="8400" dirty="0" smtClean="0">
                <a:solidFill>
                  <a:schemeClr val="bg1"/>
                </a:solidFill>
              </a:rPr>
            </a:br>
            <a:r>
              <a:rPr lang="it-IT" sz="8400" dirty="0" smtClean="0">
                <a:solidFill>
                  <a:schemeClr val="bg1"/>
                </a:solidFill>
              </a:rPr>
              <a:t>CORSO </a:t>
            </a:r>
            <a:r>
              <a:rPr lang="it-IT" sz="8400" dirty="0">
                <a:solidFill>
                  <a:schemeClr val="bg1"/>
                </a:solidFill>
              </a:rPr>
              <a:t>DI </a:t>
            </a:r>
            <a:r>
              <a:rPr lang="it-IT" sz="8400" dirty="0" smtClean="0">
                <a:solidFill>
                  <a:schemeClr val="bg1"/>
                </a:solidFill>
              </a:rPr>
              <a:t>ALTA  FORMAZIONE </a:t>
            </a:r>
            <a:r>
              <a:rPr lang="it-IT" sz="8400" dirty="0">
                <a:solidFill>
                  <a:schemeClr val="bg1"/>
                </a:solidFill>
              </a:rPr>
              <a:t/>
            </a:r>
            <a:br>
              <a:rPr lang="it-IT" sz="8400" dirty="0">
                <a:solidFill>
                  <a:schemeClr val="bg1"/>
                </a:solidFill>
              </a:rPr>
            </a:br>
            <a:r>
              <a:rPr lang="it-IT" sz="8400" b="1" dirty="0">
                <a:solidFill>
                  <a:schemeClr val="bg1"/>
                </a:solidFill>
              </a:rPr>
              <a:t>ELETTROMIOGRAFIA </a:t>
            </a:r>
            <a:r>
              <a:rPr lang="it-IT" sz="8400" b="1" dirty="0" smtClean="0">
                <a:solidFill>
                  <a:schemeClr val="bg1"/>
                </a:solidFill>
              </a:rPr>
              <a:t>CLINICA</a:t>
            </a:r>
            <a:br>
              <a:rPr lang="it-IT" sz="8400" b="1" dirty="0" smtClean="0">
                <a:solidFill>
                  <a:schemeClr val="bg1"/>
                </a:solidFill>
              </a:rPr>
            </a:br>
            <a:r>
              <a:rPr lang="it-IT" sz="8400" dirty="0" smtClean="0">
                <a:solidFill>
                  <a:schemeClr val="bg1"/>
                </a:solidFill>
              </a:rPr>
              <a:t>Prof. Maurizio </a:t>
            </a:r>
            <a:r>
              <a:rPr lang="it-IT" sz="8400" dirty="0" err="1" smtClean="0">
                <a:solidFill>
                  <a:schemeClr val="bg1"/>
                </a:solidFill>
              </a:rPr>
              <a:t>Inghilleri</a:t>
            </a:r>
            <a:r>
              <a:rPr lang="it-IT" sz="8400" dirty="0" smtClean="0">
                <a:solidFill>
                  <a:schemeClr val="bg1"/>
                </a:solidFill>
              </a:rPr>
              <a:t> – Prof Giovanni </a:t>
            </a:r>
            <a:r>
              <a:rPr lang="it-IT" sz="8400" dirty="0" err="1" smtClean="0">
                <a:solidFill>
                  <a:schemeClr val="bg1"/>
                </a:solidFill>
              </a:rPr>
              <a:t>Antonini</a:t>
            </a:r>
            <a:r>
              <a:rPr lang="it-IT" sz="8400" dirty="0">
                <a:solidFill>
                  <a:schemeClr val="bg1"/>
                </a:solidFill>
              </a:rPr>
              <a:t/>
            </a:r>
            <a:br>
              <a:rPr lang="it-IT" sz="8400" dirty="0">
                <a:solidFill>
                  <a:schemeClr val="bg1"/>
                </a:solidFill>
              </a:rPr>
            </a:br>
            <a:r>
              <a:rPr lang="it-IT" sz="9600" dirty="0">
                <a:solidFill>
                  <a:schemeClr val="bg1"/>
                </a:solidFill>
              </a:rPr>
              <a:t>  </a:t>
            </a:r>
          </a:p>
        </p:txBody>
      </p:sp>
      <p:sp>
        <p:nvSpPr>
          <p:cNvPr id="10" name="Segnaposto contenuto 9"/>
          <p:cNvSpPr>
            <a:spLocks noGrp="1"/>
          </p:cNvSpPr>
          <p:nvPr>
            <p:ph idx="1"/>
          </p:nvPr>
        </p:nvSpPr>
        <p:spPr>
          <a:xfrm>
            <a:off x="1037334" y="11272740"/>
            <a:ext cx="15995768" cy="29426950"/>
          </a:xfrm>
        </p:spPr>
        <p:txBody>
          <a:bodyPr rtlCol="0">
            <a:normAutofit lnSpcReduction="10000"/>
          </a:bodyPr>
          <a:lstStyle/>
          <a:p>
            <a:pPr marL="0" indent="0" defTabSz="3684588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sz="6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it-IT" sz="6000" b="1" dirty="0" smtClean="0">
                <a:solidFill>
                  <a:schemeClr val="bg1"/>
                </a:solidFill>
              </a:rPr>
              <a:t>Programma</a:t>
            </a:r>
            <a:r>
              <a:rPr lang="it-IT" sz="6000" b="1" dirty="0">
                <a:solidFill>
                  <a:schemeClr val="bg1"/>
                </a:solidFill>
              </a:rPr>
              <a:t>:</a:t>
            </a:r>
          </a:p>
          <a:p>
            <a:r>
              <a:rPr lang="it-IT" sz="6000" dirty="0" smtClean="0">
                <a:solidFill>
                  <a:schemeClr val="bg1"/>
                </a:solidFill>
              </a:rPr>
              <a:t>Anatomia macroscopica nervi </a:t>
            </a:r>
            <a:r>
              <a:rPr lang="it-IT" sz="6000" dirty="0">
                <a:solidFill>
                  <a:schemeClr val="bg1"/>
                </a:solidFill>
              </a:rPr>
              <a:t>cranici, nervi periferici, muscolo</a:t>
            </a:r>
          </a:p>
          <a:p>
            <a:r>
              <a:rPr lang="it-IT" sz="6000" dirty="0" smtClean="0">
                <a:solidFill>
                  <a:schemeClr val="bg1"/>
                </a:solidFill>
              </a:rPr>
              <a:t>Anatomia microscopica nervi e muscoli</a:t>
            </a:r>
            <a:endParaRPr lang="it-IT" sz="6000" dirty="0">
              <a:solidFill>
                <a:schemeClr val="bg1"/>
              </a:solidFill>
            </a:endParaRPr>
          </a:p>
          <a:p>
            <a:r>
              <a:rPr lang="it-IT" sz="6000" dirty="0" smtClean="0">
                <a:solidFill>
                  <a:schemeClr val="bg1"/>
                </a:solidFill>
              </a:rPr>
              <a:t>Fisiologia </a:t>
            </a:r>
            <a:r>
              <a:rPr lang="it-IT" sz="6000" dirty="0">
                <a:solidFill>
                  <a:schemeClr val="bg1"/>
                </a:solidFill>
              </a:rPr>
              <a:t>nervosa e </a:t>
            </a:r>
            <a:r>
              <a:rPr lang="it-IT" sz="6000" dirty="0" smtClean="0">
                <a:solidFill>
                  <a:schemeClr val="bg1"/>
                </a:solidFill>
              </a:rPr>
              <a:t>muscolare</a:t>
            </a:r>
          </a:p>
          <a:p>
            <a:r>
              <a:rPr lang="it-IT" sz="6000" dirty="0" smtClean="0">
                <a:solidFill>
                  <a:schemeClr val="bg1"/>
                </a:solidFill>
              </a:rPr>
              <a:t>Approccio clinico alla patologia neuromuscolare</a:t>
            </a:r>
            <a:endParaRPr lang="it-IT" sz="6000" dirty="0">
              <a:solidFill>
                <a:schemeClr val="bg1"/>
              </a:solidFill>
            </a:endParaRPr>
          </a:p>
          <a:p>
            <a:r>
              <a:rPr lang="it-IT" sz="6000" dirty="0" smtClean="0">
                <a:solidFill>
                  <a:schemeClr val="bg1"/>
                </a:solidFill>
              </a:rPr>
              <a:t>Proprietà </a:t>
            </a:r>
            <a:r>
              <a:rPr lang="it-IT" sz="6000" dirty="0">
                <a:solidFill>
                  <a:schemeClr val="bg1"/>
                </a:solidFill>
              </a:rPr>
              <a:t>elettriche dei nervi periferici, tecniche e principi fisiologici</a:t>
            </a:r>
          </a:p>
          <a:p>
            <a:r>
              <a:rPr lang="it-IT" sz="6000" dirty="0" smtClean="0">
                <a:solidFill>
                  <a:schemeClr val="bg1"/>
                </a:solidFill>
              </a:rPr>
              <a:t>Tecniche </a:t>
            </a:r>
            <a:r>
              <a:rPr lang="it-IT" sz="6000" dirty="0">
                <a:solidFill>
                  <a:schemeClr val="bg1"/>
                </a:solidFill>
              </a:rPr>
              <a:t>di registrazione e stimolazione</a:t>
            </a:r>
          </a:p>
          <a:p>
            <a:r>
              <a:rPr lang="it-IT" sz="6000" dirty="0" smtClean="0">
                <a:solidFill>
                  <a:schemeClr val="bg1"/>
                </a:solidFill>
              </a:rPr>
              <a:t>ENG </a:t>
            </a:r>
            <a:r>
              <a:rPr lang="it-IT" sz="6000" dirty="0">
                <a:solidFill>
                  <a:schemeClr val="bg1"/>
                </a:solidFill>
              </a:rPr>
              <a:t>nervi </a:t>
            </a:r>
            <a:r>
              <a:rPr lang="it-IT" sz="6000" dirty="0" smtClean="0">
                <a:solidFill>
                  <a:schemeClr val="bg1"/>
                </a:solidFill>
              </a:rPr>
              <a:t>cranici e spinali, </a:t>
            </a:r>
            <a:r>
              <a:rPr lang="it-IT" sz="6000" dirty="0">
                <a:solidFill>
                  <a:schemeClr val="bg1"/>
                </a:solidFill>
              </a:rPr>
              <a:t>onda F, onda A</a:t>
            </a:r>
          </a:p>
          <a:p>
            <a:r>
              <a:rPr lang="it-IT" sz="6000" dirty="0" err="1" smtClean="0">
                <a:solidFill>
                  <a:schemeClr val="bg1"/>
                </a:solidFill>
              </a:rPr>
              <a:t>Blink</a:t>
            </a:r>
            <a:r>
              <a:rPr lang="it-IT" sz="6000" dirty="0" smtClean="0">
                <a:solidFill>
                  <a:schemeClr val="bg1"/>
                </a:solidFill>
              </a:rPr>
              <a:t> </a:t>
            </a:r>
            <a:r>
              <a:rPr lang="it-IT" sz="6000" dirty="0">
                <a:solidFill>
                  <a:schemeClr val="bg1"/>
                </a:solidFill>
              </a:rPr>
              <a:t>reflex</a:t>
            </a:r>
          </a:p>
          <a:p>
            <a:r>
              <a:rPr lang="it-IT" sz="6000" dirty="0" smtClean="0">
                <a:solidFill>
                  <a:schemeClr val="bg1"/>
                </a:solidFill>
              </a:rPr>
              <a:t>Principali artefatti ed errori in ENG </a:t>
            </a:r>
            <a:endParaRPr lang="it-IT" sz="6000" dirty="0">
              <a:solidFill>
                <a:schemeClr val="bg1"/>
              </a:solidFill>
            </a:endParaRPr>
          </a:p>
          <a:p>
            <a:r>
              <a:rPr lang="it-IT" sz="6000" dirty="0" smtClean="0">
                <a:solidFill>
                  <a:schemeClr val="bg1"/>
                </a:solidFill>
              </a:rPr>
              <a:t>Principi di EMG </a:t>
            </a:r>
            <a:endParaRPr lang="it-IT" sz="6000" dirty="0">
              <a:solidFill>
                <a:schemeClr val="bg1"/>
              </a:solidFill>
            </a:endParaRPr>
          </a:p>
          <a:p>
            <a:r>
              <a:rPr lang="it-IT" sz="6000" dirty="0" smtClean="0">
                <a:solidFill>
                  <a:schemeClr val="bg1"/>
                </a:solidFill>
              </a:rPr>
              <a:t>EMG </a:t>
            </a:r>
            <a:r>
              <a:rPr lang="it-IT" sz="6000" dirty="0">
                <a:solidFill>
                  <a:schemeClr val="bg1"/>
                </a:solidFill>
              </a:rPr>
              <a:t>tecniche di esecuzione</a:t>
            </a:r>
          </a:p>
          <a:p>
            <a:r>
              <a:rPr lang="it-IT" sz="6000" dirty="0" smtClean="0">
                <a:solidFill>
                  <a:schemeClr val="bg1"/>
                </a:solidFill>
              </a:rPr>
              <a:t>Principali </a:t>
            </a:r>
            <a:r>
              <a:rPr lang="it-IT" sz="6000" dirty="0">
                <a:solidFill>
                  <a:schemeClr val="bg1"/>
                </a:solidFill>
              </a:rPr>
              <a:t>artefatti ed errori </a:t>
            </a:r>
            <a:r>
              <a:rPr lang="it-IT" sz="6000" dirty="0" smtClean="0">
                <a:solidFill>
                  <a:schemeClr val="bg1"/>
                </a:solidFill>
              </a:rPr>
              <a:t>in EMG</a:t>
            </a:r>
            <a:endParaRPr lang="it-IT" sz="6000" dirty="0">
              <a:solidFill>
                <a:schemeClr val="bg1"/>
              </a:solidFill>
            </a:endParaRPr>
          </a:p>
          <a:p>
            <a:r>
              <a:rPr lang="it-IT" sz="6000" dirty="0" smtClean="0">
                <a:solidFill>
                  <a:schemeClr val="bg1"/>
                </a:solidFill>
              </a:rPr>
              <a:t>EMG </a:t>
            </a:r>
            <a:r>
              <a:rPr lang="it-IT" sz="6000" dirty="0">
                <a:solidFill>
                  <a:schemeClr val="bg1"/>
                </a:solidFill>
              </a:rPr>
              <a:t>a singola fibra</a:t>
            </a:r>
          </a:p>
          <a:p>
            <a:r>
              <a:rPr lang="it-IT" sz="6000" dirty="0" smtClean="0">
                <a:solidFill>
                  <a:schemeClr val="bg1"/>
                </a:solidFill>
              </a:rPr>
              <a:t>Neurofisiologia </a:t>
            </a:r>
            <a:r>
              <a:rPr lang="it-IT" sz="6000" dirty="0">
                <a:solidFill>
                  <a:schemeClr val="bg1"/>
                </a:solidFill>
              </a:rPr>
              <a:t>delle piccole fibre, studio del SNA</a:t>
            </a:r>
          </a:p>
          <a:p>
            <a:r>
              <a:rPr lang="it-IT" sz="6000" dirty="0" smtClean="0">
                <a:solidFill>
                  <a:schemeClr val="bg1"/>
                </a:solidFill>
              </a:rPr>
              <a:t>La </a:t>
            </a:r>
            <a:r>
              <a:rPr lang="it-IT" sz="6000" dirty="0">
                <a:solidFill>
                  <a:schemeClr val="bg1"/>
                </a:solidFill>
              </a:rPr>
              <a:t>giunzione neuromuscolare. Le </a:t>
            </a:r>
            <a:r>
              <a:rPr lang="it-IT" sz="6000" dirty="0" smtClean="0">
                <a:solidFill>
                  <a:schemeClr val="bg1"/>
                </a:solidFill>
              </a:rPr>
              <a:t>miopatie</a:t>
            </a:r>
            <a:endParaRPr lang="it-IT" sz="6000" dirty="0">
              <a:solidFill>
                <a:schemeClr val="bg1"/>
              </a:solidFill>
            </a:endParaRPr>
          </a:p>
          <a:p>
            <a:r>
              <a:rPr lang="it-IT" sz="6000" dirty="0" smtClean="0">
                <a:solidFill>
                  <a:schemeClr val="bg1"/>
                </a:solidFill>
              </a:rPr>
              <a:t>Miastenia </a:t>
            </a:r>
            <a:r>
              <a:rPr lang="it-IT" sz="6000" dirty="0" err="1" smtClean="0">
                <a:solidFill>
                  <a:schemeClr val="bg1"/>
                </a:solidFill>
              </a:rPr>
              <a:t>Gravis</a:t>
            </a:r>
            <a:r>
              <a:rPr lang="it-IT" sz="6000" dirty="0" smtClean="0">
                <a:solidFill>
                  <a:schemeClr val="bg1"/>
                </a:solidFill>
              </a:rPr>
              <a:t> e sindromi </a:t>
            </a:r>
            <a:r>
              <a:rPr lang="it-IT" sz="6000" dirty="0" err="1" smtClean="0">
                <a:solidFill>
                  <a:schemeClr val="bg1"/>
                </a:solidFill>
              </a:rPr>
              <a:t>miasteniformi</a:t>
            </a:r>
            <a:endParaRPr lang="it-IT" sz="6000" dirty="0" smtClean="0">
              <a:solidFill>
                <a:schemeClr val="bg1"/>
              </a:solidFill>
            </a:endParaRPr>
          </a:p>
          <a:p>
            <a:r>
              <a:rPr lang="it-IT" sz="6000" dirty="0" smtClean="0">
                <a:solidFill>
                  <a:schemeClr val="bg1"/>
                </a:solidFill>
              </a:rPr>
              <a:t>Neuropatie</a:t>
            </a:r>
            <a:r>
              <a:rPr lang="it-IT" sz="6000" dirty="0">
                <a:solidFill>
                  <a:schemeClr val="bg1"/>
                </a:solidFill>
              </a:rPr>
              <a:t>, </a:t>
            </a:r>
            <a:r>
              <a:rPr lang="it-IT" sz="6000" dirty="0" err="1">
                <a:solidFill>
                  <a:schemeClr val="bg1"/>
                </a:solidFill>
              </a:rPr>
              <a:t>neuroimaging</a:t>
            </a:r>
            <a:r>
              <a:rPr lang="it-IT" sz="6000" dirty="0">
                <a:solidFill>
                  <a:schemeClr val="bg1"/>
                </a:solidFill>
              </a:rPr>
              <a:t> del Sistema Nervoso Periferico: normalità e patologie</a:t>
            </a:r>
          </a:p>
          <a:p>
            <a:r>
              <a:rPr lang="it-IT" sz="6000" dirty="0" smtClean="0">
                <a:solidFill>
                  <a:schemeClr val="bg1"/>
                </a:solidFill>
              </a:rPr>
              <a:t>Mielopatie</a:t>
            </a:r>
            <a:r>
              <a:rPr lang="it-IT" sz="6000" dirty="0">
                <a:solidFill>
                  <a:schemeClr val="bg1"/>
                </a:solidFill>
              </a:rPr>
              <a:t>, </a:t>
            </a:r>
            <a:r>
              <a:rPr lang="it-IT" sz="6000" dirty="0" err="1">
                <a:solidFill>
                  <a:schemeClr val="bg1"/>
                </a:solidFill>
              </a:rPr>
              <a:t>radicolopatie</a:t>
            </a:r>
            <a:r>
              <a:rPr lang="it-IT" sz="6000" dirty="0">
                <a:solidFill>
                  <a:schemeClr val="bg1"/>
                </a:solidFill>
              </a:rPr>
              <a:t>  e </a:t>
            </a:r>
            <a:r>
              <a:rPr lang="it-IT" sz="6000" dirty="0" err="1">
                <a:solidFill>
                  <a:schemeClr val="bg1"/>
                </a:solidFill>
              </a:rPr>
              <a:t>plessopatie</a:t>
            </a:r>
            <a:r>
              <a:rPr lang="it-IT" sz="6000" dirty="0">
                <a:solidFill>
                  <a:schemeClr val="bg1"/>
                </a:solidFill>
              </a:rPr>
              <a:t>, lesioni traumatiche, sindromi da intrappolamento</a:t>
            </a:r>
          </a:p>
          <a:p>
            <a:r>
              <a:rPr lang="it-IT" sz="6000" dirty="0" smtClean="0">
                <a:solidFill>
                  <a:schemeClr val="bg1"/>
                </a:solidFill>
              </a:rPr>
              <a:t>Patologie </a:t>
            </a:r>
            <a:r>
              <a:rPr lang="it-IT" sz="6000" dirty="0">
                <a:solidFill>
                  <a:schemeClr val="bg1"/>
                </a:solidFill>
              </a:rPr>
              <a:t>del neurone di </a:t>
            </a:r>
            <a:r>
              <a:rPr lang="it-IT" sz="6000" dirty="0" smtClean="0">
                <a:solidFill>
                  <a:schemeClr val="bg1"/>
                </a:solidFill>
              </a:rPr>
              <a:t>moto</a:t>
            </a:r>
            <a:endParaRPr lang="it-IT" sz="6000" dirty="0">
              <a:solidFill>
                <a:schemeClr val="bg1"/>
              </a:solidFill>
            </a:endParaRPr>
          </a:p>
          <a:p>
            <a:r>
              <a:rPr lang="it-IT" sz="6000" dirty="0" smtClean="0">
                <a:solidFill>
                  <a:schemeClr val="bg1"/>
                </a:solidFill>
              </a:rPr>
              <a:t>Patologie </a:t>
            </a:r>
            <a:r>
              <a:rPr lang="it-IT" sz="6000" dirty="0">
                <a:solidFill>
                  <a:schemeClr val="bg1"/>
                </a:solidFill>
              </a:rPr>
              <a:t>del piano pelvico</a:t>
            </a:r>
          </a:p>
          <a:p>
            <a:pPr marL="0" indent="0" defTabSz="3684588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sz="6000" dirty="0" smtClean="0">
              <a:solidFill>
                <a:schemeClr val="bg1"/>
              </a:solidFill>
            </a:endParaRPr>
          </a:p>
          <a:p>
            <a:pPr marL="0" indent="0" defTabSz="3684588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sz="6000" dirty="0" smtClean="0">
              <a:solidFill>
                <a:schemeClr val="bg1"/>
              </a:solidFill>
            </a:endParaRPr>
          </a:p>
          <a:p>
            <a:pPr marL="0" indent="0" defTabSz="3684588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sz="6000" dirty="0" smtClean="0">
              <a:solidFill>
                <a:schemeClr val="bg1"/>
              </a:solidFill>
            </a:endParaRPr>
          </a:p>
          <a:p>
            <a:pPr marL="0" indent="0" algn="ctr" defTabSz="3684588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sz="6000" dirty="0">
              <a:solidFill>
                <a:schemeClr val="bg1"/>
              </a:solidFill>
            </a:endParaRPr>
          </a:p>
          <a:p>
            <a:pPr marL="0" indent="0" defTabSz="3684588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sz="6000" dirty="0">
              <a:solidFill>
                <a:schemeClr val="bg1"/>
              </a:solidFill>
            </a:endParaRPr>
          </a:p>
          <a:p>
            <a:pPr marL="0" indent="0" defTabSz="3684588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sz="6000" b="1" dirty="0" smtClean="0">
              <a:solidFill>
                <a:schemeClr val="bg1"/>
              </a:solidFill>
            </a:endParaRPr>
          </a:p>
          <a:p>
            <a:pPr marL="0" indent="0" defTabSz="3684588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sz="6000" dirty="0">
              <a:solidFill>
                <a:schemeClr val="bg1"/>
              </a:solidFill>
            </a:endParaRPr>
          </a:p>
          <a:p>
            <a:pPr marL="1851660" indent="-1851660" defTabSz="3684588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it-IT" sz="6000" dirty="0">
              <a:solidFill>
                <a:schemeClr val="bg1"/>
              </a:solidFill>
            </a:endParaRPr>
          </a:p>
        </p:txBody>
      </p:sp>
      <p:cxnSp>
        <p:nvCxnSpPr>
          <p:cNvPr id="5" name="Connettore 1 4"/>
          <p:cNvCxnSpPr/>
          <p:nvPr/>
        </p:nvCxnSpPr>
        <p:spPr>
          <a:xfrm>
            <a:off x="0" y="3485998"/>
            <a:ext cx="35860038" cy="0"/>
          </a:xfrm>
          <a:prstGeom prst="line">
            <a:avLst/>
          </a:prstGeom>
          <a:ln w="1428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0" y="11487054"/>
            <a:ext cx="35860038" cy="1588"/>
          </a:xfrm>
          <a:prstGeom prst="line">
            <a:avLst/>
          </a:prstGeom>
          <a:ln w="1428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egnaposto contenuto 9"/>
          <p:cNvSpPr txBox="1">
            <a:spLocks/>
          </p:cNvSpPr>
          <p:nvPr/>
        </p:nvSpPr>
        <p:spPr>
          <a:xfrm>
            <a:off x="18216564" y="12558624"/>
            <a:ext cx="16356658" cy="22931598"/>
          </a:xfrm>
          <a:prstGeom prst="rect">
            <a:avLst/>
          </a:prstGeom>
        </p:spPr>
        <p:txBody>
          <a:bodyPr lIns="493776" tIns="246888" rIns="493776" bIns="246888">
            <a:normAutofit fontScale="92500" lnSpcReduction="20000"/>
          </a:bodyPr>
          <a:lstStyle>
            <a:lvl1pPr marL="1851660" indent="-1851660" algn="l" defTabSz="49377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11930" indent="-1543050" algn="l" defTabSz="49377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172200" indent="-1234440" algn="l" defTabSz="49377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41080" indent="-1234440" algn="l" defTabSz="49377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109960" indent="-1234440" algn="l" defTabSz="49377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578840" indent="-1234440" algn="l" defTabSz="49377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0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47720" indent="-1234440" algn="l" defTabSz="49377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0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516600" indent="-1234440" algn="l" defTabSz="49377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0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985480" indent="-1234440" algn="l" defTabSz="49377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0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t-IT" sz="6500" i="1" dirty="0" smtClean="0">
                <a:solidFill>
                  <a:schemeClr val="bg1"/>
                </a:solidFill>
              </a:rPr>
              <a:t>Possono </a:t>
            </a:r>
            <a:r>
              <a:rPr lang="it-IT" sz="6500" i="1" dirty="0">
                <a:solidFill>
                  <a:schemeClr val="bg1"/>
                </a:solidFill>
              </a:rPr>
              <a:t>partecipare al Corso di Alta formazione coloro che sono in possesso della laurea di primo livello, laurea specialistica o magistrale o laurea di ordinamento precedente al DM 509/99, nelle seguenti classi di laurea: Medicina e Chirurgia, Tecniche di Neurofisiopatologia, Specialisti in Neurologia, Neuropsichiatria Infantile, Neurofisiopatologia, Fisiatria, Ortopedia</a:t>
            </a:r>
            <a:endParaRPr lang="it-IT" sz="65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it-IT" sz="6500" dirty="0" smtClean="0">
                <a:solidFill>
                  <a:schemeClr val="bg1"/>
                </a:solidFill>
              </a:rPr>
              <a:t>L’attività </a:t>
            </a:r>
            <a:r>
              <a:rPr lang="it-IT" sz="6500" dirty="0">
                <a:solidFill>
                  <a:schemeClr val="bg1"/>
                </a:solidFill>
              </a:rPr>
              <a:t>formativa sarà pari a 116 </a:t>
            </a:r>
            <a:r>
              <a:rPr lang="it-IT" sz="6500" dirty="0" smtClean="0">
                <a:solidFill>
                  <a:schemeClr val="bg1"/>
                </a:solidFill>
              </a:rPr>
              <a:t>ore </a:t>
            </a:r>
            <a:r>
              <a:rPr lang="it-IT" sz="6500" dirty="0">
                <a:solidFill>
                  <a:schemeClr val="bg1"/>
                </a:solidFill>
              </a:rPr>
              <a:t>di impegno complessivo, di cui 88 ore dedicate ad attività di didattica frontale, 8 ore ad attività di verifica finale e 20 ore di tirocinio </a:t>
            </a:r>
            <a:r>
              <a:rPr lang="it-IT" sz="6500" dirty="0" smtClean="0">
                <a:solidFill>
                  <a:schemeClr val="bg1"/>
                </a:solidFill>
              </a:rPr>
              <a:t>pratico.  Le lezioni sono previste nei week end tra febbraio e dicembre 2018.</a:t>
            </a:r>
          </a:p>
          <a:p>
            <a:pPr marL="0" indent="0" algn="just">
              <a:buNone/>
            </a:pPr>
            <a:endParaRPr lang="it-IT" sz="65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it-IT" sz="6500" dirty="0" smtClean="0">
                <a:solidFill>
                  <a:schemeClr val="bg1"/>
                </a:solidFill>
              </a:rPr>
              <a:t>Le lezioni e le ore dedicate all’attività pratica</a:t>
            </a:r>
          </a:p>
          <a:p>
            <a:pPr algn="just">
              <a:buNone/>
            </a:pPr>
            <a:r>
              <a:rPr lang="it-IT" sz="6500" dirty="0" smtClean="0">
                <a:solidFill>
                  <a:schemeClr val="bg1"/>
                </a:solidFill>
              </a:rPr>
              <a:t>saranno svolte  presso la Università Sapienza,</a:t>
            </a:r>
          </a:p>
          <a:p>
            <a:pPr algn="just">
              <a:buNone/>
            </a:pPr>
            <a:r>
              <a:rPr lang="it-IT" sz="6500" dirty="0" smtClean="0">
                <a:solidFill>
                  <a:schemeClr val="bg1"/>
                </a:solidFill>
              </a:rPr>
              <a:t>Roma (Polo Policlinico Umberto I e Polo Azienda</a:t>
            </a:r>
          </a:p>
          <a:p>
            <a:pPr algn="just">
              <a:buNone/>
            </a:pPr>
            <a:r>
              <a:rPr lang="it-IT" sz="6500" dirty="0" smtClean="0">
                <a:solidFill>
                  <a:schemeClr val="bg1"/>
                </a:solidFill>
              </a:rPr>
              <a:t>Ospedaliera S. Andrea).</a:t>
            </a:r>
          </a:p>
          <a:p>
            <a:pPr marL="0" indent="0" algn="just">
              <a:buNone/>
            </a:pPr>
            <a:endParaRPr lang="it-IT" sz="55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it-IT" sz="55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it-IT" sz="55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it-IT" sz="5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it-IT" sz="5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it-IT" sz="5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it-IT" sz="55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it-IT" sz="9600" dirty="0">
                <a:solidFill>
                  <a:schemeClr val="bg1"/>
                </a:solidFill>
              </a:rPr>
              <a:t> </a:t>
            </a:r>
          </a:p>
          <a:p>
            <a:pPr marL="0" indent="0" algn="just">
              <a:buNone/>
            </a:pPr>
            <a:endParaRPr lang="it-IT" sz="9600" i="1" dirty="0">
              <a:solidFill>
                <a:schemeClr val="bg1"/>
              </a:solidFill>
            </a:endParaRPr>
          </a:p>
          <a:p>
            <a:pPr marL="0" indent="0" algn="just" defTabSz="3684588" fontAlgn="auto">
              <a:spcAft>
                <a:spcPts val="0"/>
              </a:spcAft>
              <a:buNone/>
              <a:defRPr/>
            </a:pPr>
            <a:endParaRPr lang="it-IT" sz="4800" i="1" dirty="0" smtClean="0">
              <a:solidFill>
                <a:schemeClr val="bg1"/>
              </a:solidFill>
            </a:endParaRPr>
          </a:p>
          <a:p>
            <a:pPr marL="0" indent="0" algn="just" defTabSz="3935413" fontAlgn="auto">
              <a:spcAft>
                <a:spcPts val="0"/>
              </a:spcAft>
              <a:buNone/>
              <a:defRPr/>
            </a:pPr>
            <a:endParaRPr lang="it-IT" sz="4800" i="1" dirty="0" smtClean="0">
              <a:solidFill>
                <a:schemeClr val="bg1"/>
              </a:solidFill>
            </a:endParaRPr>
          </a:p>
          <a:p>
            <a:pPr marL="0" indent="0" algn="just" defTabSz="3935413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sz="4800" i="1" dirty="0" smtClean="0">
              <a:solidFill>
                <a:schemeClr val="bg1"/>
              </a:solidFill>
            </a:endParaRPr>
          </a:p>
          <a:p>
            <a:pPr marL="0" indent="0" algn="just" defTabSz="3935413" fontAlgn="auto">
              <a:spcAft>
                <a:spcPts val="0"/>
              </a:spcAft>
              <a:buNone/>
              <a:defRPr/>
            </a:pPr>
            <a:endParaRPr lang="it-IT" sz="4800" i="1" dirty="0">
              <a:solidFill>
                <a:schemeClr val="bg1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214320" y="39633626"/>
            <a:ext cx="16144988" cy="1043362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4800" dirty="0" smtClean="0">
                <a:solidFill>
                  <a:srgbClr val="000000"/>
                </a:solidFill>
                <a:cs typeface="Arial" charset="0"/>
              </a:rPr>
              <a:t>Il Corso dà diritto  al riconoscimento di 12 CFU</a:t>
            </a:r>
          </a:p>
          <a:p>
            <a:r>
              <a:rPr lang="it-IT" sz="4800" dirty="0" smtClean="0">
                <a:solidFill>
                  <a:srgbClr val="000000"/>
                </a:solidFill>
                <a:cs typeface="Arial" charset="0"/>
              </a:rPr>
              <a:t>Costo: 2.000  </a:t>
            </a:r>
            <a:r>
              <a:rPr lang="it-IT" sz="4800" dirty="0">
                <a:solidFill>
                  <a:srgbClr val="000000"/>
                </a:solidFill>
                <a:cs typeface="Arial" charset="0"/>
              </a:rPr>
              <a:t>euro </a:t>
            </a:r>
            <a:r>
              <a:rPr lang="it-IT" sz="4800" dirty="0" smtClean="0">
                <a:solidFill>
                  <a:srgbClr val="000000"/>
                </a:solidFill>
                <a:cs typeface="Arial" charset="0"/>
              </a:rPr>
              <a:t>(per </a:t>
            </a:r>
            <a:r>
              <a:rPr lang="it-IT" sz="4800" dirty="0">
                <a:solidFill>
                  <a:srgbClr val="000000"/>
                </a:solidFill>
                <a:cs typeface="Arial" charset="0"/>
              </a:rPr>
              <a:t>gli iscritti a Corsi di </a:t>
            </a:r>
            <a:r>
              <a:rPr lang="it-IT" sz="4800" dirty="0" smtClean="0">
                <a:solidFill>
                  <a:srgbClr val="000000"/>
                </a:solidFill>
                <a:cs typeface="Arial" charset="0"/>
              </a:rPr>
              <a:t>Specializzazione </a:t>
            </a:r>
            <a:r>
              <a:rPr lang="it-IT" sz="4800" dirty="0">
                <a:solidFill>
                  <a:srgbClr val="000000"/>
                </a:solidFill>
                <a:cs typeface="Arial" charset="0"/>
              </a:rPr>
              <a:t>è previsto un importo di </a:t>
            </a:r>
            <a:r>
              <a:rPr lang="it-IT" sz="4800">
                <a:solidFill>
                  <a:srgbClr val="000000"/>
                </a:solidFill>
                <a:cs typeface="Arial" charset="0"/>
              </a:rPr>
              <a:t>1.700,00 </a:t>
            </a:r>
            <a:r>
              <a:rPr lang="it-IT" sz="4800" smtClean="0">
                <a:solidFill>
                  <a:srgbClr val="000000"/>
                </a:solidFill>
                <a:cs typeface="Arial" charset="0"/>
              </a:rPr>
              <a:t>€)</a:t>
            </a:r>
          </a:p>
          <a:p>
            <a:endParaRPr lang="it-IT" sz="4800" dirty="0" smtClean="0">
              <a:solidFill>
                <a:srgbClr val="000000"/>
              </a:solidFill>
              <a:cs typeface="Arial" charset="0"/>
            </a:endParaRPr>
          </a:p>
          <a:p>
            <a:r>
              <a:rPr lang="it-IT" sz="4800" dirty="0"/>
              <a:t>Segreteria CAF:</a:t>
            </a:r>
          </a:p>
          <a:p>
            <a:r>
              <a:rPr lang="it-IT" sz="4800" dirty="0" smtClean="0"/>
              <a:t>Prof</a:t>
            </a:r>
            <a:r>
              <a:rPr lang="it-IT" sz="4800" dirty="0"/>
              <a:t>. Maurizio </a:t>
            </a:r>
            <a:r>
              <a:rPr lang="it-IT" sz="4800" dirty="0" err="1"/>
              <a:t>Inghilleri</a:t>
            </a:r>
            <a:r>
              <a:rPr lang="it-IT" sz="4800" dirty="0"/>
              <a:t> – Dr.ssa Emanuela Onesti</a:t>
            </a:r>
          </a:p>
          <a:p>
            <a:r>
              <a:rPr lang="it-IT" sz="4800" dirty="0"/>
              <a:t>Dipartimento di Neurologia e Psichiatria, Viale dell’Università 30, 00185 Roma</a:t>
            </a:r>
          </a:p>
          <a:p>
            <a:r>
              <a:rPr lang="it-IT" sz="4800" dirty="0"/>
              <a:t>Recapiti telefonici:  0649914120</a:t>
            </a:r>
          </a:p>
          <a:p>
            <a:r>
              <a:rPr lang="it-IT" sz="4800" dirty="0"/>
              <a:t>E-mail</a:t>
            </a:r>
            <a:r>
              <a:rPr lang="it-IT" sz="4800" u="sng" dirty="0">
                <a:solidFill>
                  <a:schemeClr val="accent6"/>
                </a:solidFill>
              </a:rPr>
              <a:t>:</a:t>
            </a:r>
            <a:r>
              <a:rPr lang="it-IT" sz="4800" dirty="0">
                <a:solidFill>
                  <a:schemeClr val="accent6"/>
                </a:solidFill>
              </a:rPr>
              <a:t> </a:t>
            </a:r>
            <a:r>
              <a:rPr lang="it-IT" sz="4800" u="sng" dirty="0" smtClean="0">
                <a:solidFill>
                  <a:schemeClr val="accent6"/>
                </a:solidFill>
              </a:rPr>
              <a:t>corso</a:t>
            </a:r>
            <a:r>
              <a:rPr lang="it-IT" sz="4800" u="sng" dirty="0" smtClean="0">
                <a:solidFill>
                  <a:schemeClr val="accent6"/>
                </a:solidFill>
                <a:hlinkClick r:id="rId2"/>
              </a:rPr>
              <a:t>altaformazioneemg@gmail.com</a:t>
            </a:r>
            <a:r>
              <a:rPr lang="it-IT" sz="4800" dirty="0"/>
              <a:t> </a:t>
            </a:r>
            <a:endParaRPr lang="it-IT" sz="4800" dirty="0" smtClean="0"/>
          </a:p>
          <a:p>
            <a:endParaRPr lang="it-IT" sz="4800" dirty="0" smtClean="0"/>
          </a:p>
          <a:p>
            <a:r>
              <a:rPr lang="it-IT" sz="4800" dirty="0" smtClean="0"/>
              <a:t>Bando: </a:t>
            </a:r>
            <a:r>
              <a:rPr lang="it-IT" sz="4800" dirty="0"/>
              <a:t>http://www.uniroma1.it/didattica/corsiformazione/elettromiografia-clinica-28550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18788068" y="45420666"/>
            <a:ext cx="15265696" cy="3785652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4800" i="1" dirty="0"/>
              <a:t>Prof. Maurizio </a:t>
            </a:r>
            <a:r>
              <a:rPr lang="it-IT" sz="4800" i="1" dirty="0" err="1"/>
              <a:t>Inghilleri</a:t>
            </a:r>
            <a:r>
              <a:rPr lang="it-IT" sz="4800" i="1" dirty="0"/>
              <a:t> </a:t>
            </a:r>
            <a:r>
              <a:rPr lang="it-IT" sz="4800" i="1" dirty="0" smtClean="0">
                <a:solidFill>
                  <a:schemeClr val="bg1"/>
                </a:solidFill>
              </a:rPr>
              <a:t>- Direttore </a:t>
            </a:r>
            <a:r>
              <a:rPr lang="it-IT" sz="4800" i="1" dirty="0">
                <a:solidFill>
                  <a:schemeClr val="bg1"/>
                </a:solidFill>
              </a:rPr>
              <a:t>CAF </a:t>
            </a:r>
          </a:p>
          <a:p>
            <a:endParaRPr lang="it-IT" sz="4800" i="1" dirty="0" smtClean="0">
              <a:solidFill>
                <a:schemeClr val="bg1"/>
              </a:solidFill>
            </a:endParaRPr>
          </a:p>
          <a:p>
            <a:r>
              <a:rPr lang="it-IT" sz="4800" i="1" dirty="0" smtClean="0">
                <a:solidFill>
                  <a:schemeClr val="bg1"/>
                </a:solidFill>
              </a:rPr>
              <a:t>Prof</a:t>
            </a:r>
            <a:r>
              <a:rPr lang="it-IT" sz="4800" i="1" dirty="0">
                <a:solidFill>
                  <a:schemeClr val="bg1"/>
                </a:solidFill>
              </a:rPr>
              <a:t>. Giovanni </a:t>
            </a:r>
            <a:r>
              <a:rPr lang="it-IT" sz="4800" i="1" dirty="0" err="1" smtClean="0">
                <a:solidFill>
                  <a:schemeClr val="bg1"/>
                </a:solidFill>
              </a:rPr>
              <a:t>Antonini</a:t>
            </a:r>
            <a:r>
              <a:rPr lang="it-IT" sz="4800" i="1" dirty="0" smtClean="0">
                <a:solidFill>
                  <a:schemeClr val="bg1"/>
                </a:solidFill>
              </a:rPr>
              <a:t> - </a:t>
            </a:r>
            <a:r>
              <a:rPr lang="it-IT" sz="4800" i="1" dirty="0">
                <a:solidFill>
                  <a:schemeClr val="bg1"/>
                </a:solidFill>
              </a:rPr>
              <a:t>Coordinatore </a:t>
            </a:r>
            <a:r>
              <a:rPr lang="it-IT" sz="4800" i="1" dirty="0" smtClean="0">
                <a:solidFill>
                  <a:schemeClr val="bg1"/>
                </a:solidFill>
              </a:rPr>
              <a:t>Scientifico</a:t>
            </a:r>
          </a:p>
          <a:p>
            <a:endParaRPr lang="it-IT" sz="4800" i="1" dirty="0" smtClean="0">
              <a:solidFill>
                <a:schemeClr val="bg1"/>
              </a:solidFill>
            </a:endParaRPr>
          </a:p>
          <a:p>
            <a:r>
              <a:rPr lang="it-IT" sz="4800" i="1" dirty="0" smtClean="0">
                <a:solidFill>
                  <a:schemeClr val="bg1"/>
                </a:solidFill>
              </a:rPr>
              <a:t>Dr</a:t>
            </a:r>
            <a:r>
              <a:rPr lang="it-IT" sz="4800" i="1" dirty="0">
                <a:solidFill>
                  <a:schemeClr val="bg1"/>
                </a:solidFill>
              </a:rPr>
              <a:t>. Vittorio Frasca - Responsabil</a:t>
            </a:r>
            <a:r>
              <a:rPr lang="it-IT" sz="4800" i="1" dirty="0"/>
              <a:t>e Sezioni </a:t>
            </a:r>
            <a:r>
              <a:rPr lang="it-IT" sz="4800" i="1" dirty="0" smtClean="0"/>
              <a:t>tecnico-pratiche</a:t>
            </a:r>
            <a:r>
              <a:rPr lang="it-IT" sz="4800" dirty="0">
                <a:latin typeface="Comic Sans MS" panose="030F0702030302020204" pitchFamily="66" charset="0"/>
              </a:rPr>
              <a:t> </a:t>
            </a:r>
          </a:p>
        </p:txBody>
      </p:sp>
      <p:pic>
        <p:nvPicPr>
          <p:cNvPr id="17" name="Immagine 1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378" y="4560418"/>
            <a:ext cx="6917704" cy="6169124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1032" name="Picture 8" descr="C:\Program Files (x86)\Microsoft Office\MEDIA\OFFICE12\Lines\BD15034_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 flipV="1">
            <a:off x="3174104" y="28101153"/>
            <a:ext cx="29432454" cy="49054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91" y="576414"/>
            <a:ext cx="7395438" cy="252028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</p:pic>
      <p:sp>
        <p:nvSpPr>
          <p:cNvPr id="16" name="CasellaDiTesto 15"/>
          <p:cNvSpPr txBox="1"/>
          <p:nvPr/>
        </p:nvSpPr>
        <p:spPr>
          <a:xfrm>
            <a:off x="18716630" y="28227486"/>
            <a:ext cx="15502046" cy="168046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it-IT" sz="6000" dirty="0" smtClean="0">
                <a:solidFill>
                  <a:schemeClr val="bg1"/>
                </a:solidFill>
                <a:latin typeface="Calibri" pitchFamily="34" charset="0"/>
              </a:rPr>
              <a:t>Docenti partecipanti:</a:t>
            </a:r>
          </a:p>
          <a:p>
            <a:pPr>
              <a:buFont typeface="Wingdings" pitchFamily="2" charset="2"/>
              <a:buChar char="§"/>
            </a:pPr>
            <a:r>
              <a:rPr lang="it-IT" sz="5400" dirty="0" smtClean="0">
                <a:solidFill>
                  <a:schemeClr val="bg1"/>
                </a:solidFill>
                <a:latin typeface="Calibri" pitchFamily="34" charset="0"/>
              </a:rPr>
              <a:t> Giovanni </a:t>
            </a:r>
            <a:r>
              <a:rPr lang="it-IT" sz="5400" dirty="0" err="1" smtClean="0">
                <a:solidFill>
                  <a:schemeClr val="bg1"/>
                </a:solidFill>
                <a:latin typeface="Calibri" pitchFamily="34" charset="0"/>
              </a:rPr>
              <a:t>Antonini</a:t>
            </a:r>
            <a:endParaRPr lang="it-IT" sz="5400" dirty="0" smtClean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it-IT" sz="5400" dirty="0" smtClean="0">
                <a:solidFill>
                  <a:schemeClr val="bg1"/>
                </a:solidFill>
                <a:latin typeface="Calibri" pitchFamily="34" charset="0"/>
              </a:rPr>
              <a:t> Alfredo </a:t>
            </a:r>
            <a:r>
              <a:rPr lang="it-IT" sz="5400" dirty="0" err="1" smtClean="0">
                <a:solidFill>
                  <a:schemeClr val="bg1"/>
                </a:solidFill>
                <a:latin typeface="Calibri" pitchFamily="34" charset="0"/>
              </a:rPr>
              <a:t>Berardelli</a:t>
            </a:r>
            <a:endParaRPr lang="it-IT" sz="5400" dirty="0" smtClean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it-IT" sz="5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it-IT" sz="5400" dirty="0" err="1" smtClean="0">
                <a:solidFill>
                  <a:schemeClr val="bg1"/>
                </a:solidFill>
                <a:latin typeface="Calibri" pitchFamily="34" charset="0"/>
              </a:rPr>
              <a:t>Febo</a:t>
            </a:r>
            <a:r>
              <a:rPr lang="it-IT" sz="5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it-IT" sz="5400" dirty="0" err="1" smtClean="0">
                <a:solidFill>
                  <a:schemeClr val="bg1"/>
                </a:solidFill>
                <a:latin typeface="Calibri" pitchFamily="34" charset="0"/>
              </a:rPr>
              <a:t>Cincotti</a:t>
            </a:r>
            <a:endParaRPr lang="it-IT" sz="5400" dirty="0" smtClean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it-IT" sz="5400" dirty="0" smtClean="0">
                <a:solidFill>
                  <a:schemeClr val="bg1"/>
                </a:solidFill>
                <a:latin typeface="Calibri" pitchFamily="34" charset="0"/>
              </a:rPr>
              <a:t> Giorgio </a:t>
            </a:r>
            <a:r>
              <a:rPr lang="it-IT" sz="5400" dirty="0" err="1" smtClean="0">
                <a:solidFill>
                  <a:schemeClr val="bg1"/>
                </a:solidFill>
                <a:latin typeface="Calibri" pitchFamily="34" charset="0"/>
              </a:rPr>
              <a:t>Cruccu</a:t>
            </a:r>
            <a:endParaRPr lang="it-IT" sz="5400" dirty="0" smtClean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it-IT" sz="5400" dirty="0" smtClean="0">
                <a:solidFill>
                  <a:schemeClr val="bg1"/>
                </a:solidFill>
                <a:latin typeface="Calibri" pitchFamily="34" charset="0"/>
              </a:rPr>
              <a:t> Antonella Di Pasquale</a:t>
            </a:r>
          </a:p>
          <a:p>
            <a:pPr>
              <a:buFont typeface="Wingdings" pitchFamily="2" charset="2"/>
              <a:buChar char="§"/>
            </a:pPr>
            <a:r>
              <a:rPr lang="it-IT" sz="5400" dirty="0" smtClean="0">
                <a:solidFill>
                  <a:schemeClr val="bg1"/>
                </a:solidFill>
                <a:latin typeface="Calibri" pitchFamily="34" charset="0"/>
              </a:rPr>
              <a:t> Giulia </a:t>
            </a:r>
            <a:r>
              <a:rPr lang="it-IT" sz="5400" dirty="0" err="1" smtClean="0">
                <a:solidFill>
                  <a:schemeClr val="bg1"/>
                </a:solidFill>
                <a:latin typeface="Calibri" pitchFamily="34" charset="0"/>
              </a:rPr>
              <a:t>D’Amati</a:t>
            </a:r>
            <a:endParaRPr lang="it-IT" sz="5400" dirty="0" smtClean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it-IT" sz="5400" dirty="0" smtClean="0">
                <a:solidFill>
                  <a:schemeClr val="bg1"/>
                </a:solidFill>
                <a:latin typeface="Calibri" pitchFamily="34" charset="0"/>
              </a:rPr>
              <a:t> Amelia </a:t>
            </a:r>
            <a:r>
              <a:rPr lang="it-IT" sz="5400" dirty="0" err="1" smtClean="0">
                <a:solidFill>
                  <a:schemeClr val="bg1"/>
                </a:solidFill>
                <a:latin typeface="Calibri" pitchFamily="34" charset="0"/>
              </a:rPr>
              <a:t>Evoli</a:t>
            </a:r>
            <a:endParaRPr lang="it-IT" sz="5400" dirty="0" smtClean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it-IT" sz="5400" dirty="0" smtClean="0">
                <a:solidFill>
                  <a:schemeClr val="bg1"/>
                </a:solidFill>
                <a:latin typeface="Calibri" pitchFamily="34" charset="0"/>
              </a:rPr>
              <a:t> Vittorio Frasca</a:t>
            </a:r>
          </a:p>
          <a:p>
            <a:pPr>
              <a:buFont typeface="Wingdings" pitchFamily="2" charset="2"/>
              <a:buChar char="§"/>
            </a:pPr>
            <a:r>
              <a:rPr lang="it-IT" sz="5400" dirty="0" smtClean="0">
                <a:solidFill>
                  <a:schemeClr val="bg1"/>
                </a:solidFill>
                <a:latin typeface="Calibri" pitchFamily="34" charset="0"/>
              </a:rPr>
              <a:t> Carla Giordano </a:t>
            </a:r>
          </a:p>
          <a:p>
            <a:pPr>
              <a:buFont typeface="Wingdings" pitchFamily="2" charset="2"/>
              <a:buChar char="§"/>
            </a:pPr>
            <a:r>
              <a:rPr lang="it-IT" sz="5400" dirty="0" smtClean="0">
                <a:solidFill>
                  <a:schemeClr val="bg1"/>
                </a:solidFill>
                <a:latin typeface="Calibri" pitchFamily="34" charset="0"/>
              </a:rPr>
              <a:t>Francesca </a:t>
            </a:r>
            <a:r>
              <a:rPr lang="it-IT" sz="5400" dirty="0" err="1" smtClean="0">
                <a:solidFill>
                  <a:schemeClr val="bg1"/>
                </a:solidFill>
                <a:latin typeface="Calibri" pitchFamily="34" charset="0"/>
              </a:rPr>
              <a:t>Gragnani</a:t>
            </a:r>
            <a:endParaRPr lang="it-IT" sz="5400" dirty="0" smtClean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it-IT" sz="5400" dirty="0" smtClean="0">
                <a:solidFill>
                  <a:schemeClr val="bg1"/>
                </a:solidFill>
                <a:latin typeface="Calibri" pitchFamily="34" charset="0"/>
              </a:rPr>
              <a:t> Maurizio </a:t>
            </a:r>
            <a:r>
              <a:rPr lang="it-IT" sz="5400" dirty="0" err="1" smtClean="0">
                <a:solidFill>
                  <a:schemeClr val="bg1"/>
                </a:solidFill>
                <a:latin typeface="Calibri" pitchFamily="34" charset="0"/>
              </a:rPr>
              <a:t>Inghilleri</a:t>
            </a:r>
            <a:endParaRPr lang="it-IT" sz="5400" dirty="0" smtClean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it-IT" sz="5400" dirty="0" smtClean="0">
                <a:solidFill>
                  <a:schemeClr val="bg1"/>
                </a:solidFill>
                <a:latin typeface="Calibri" pitchFamily="34" charset="0"/>
              </a:rPr>
              <a:t> Emanuela Onesti</a:t>
            </a:r>
          </a:p>
          <a:p>
            <a:pPr>
              <a:buFont typeface="Wingdings" pitchFamily="2" charset="2"/>
              <a:buChar char="§"/>
            </a:pPr>
            <a:r>
              <a:rPr lang="it-IT" sz="5400" dirty="0" smtClean="0">
                <a:solidFill>
                  <a:schemeClr val="bg1"/>
                </a:solidFill>
                <a:latin typeface="Calibri" pitchFamily="34" charset="0"/>
              </a:rPr>
              <a:t> Luca </a:t>
            </a:r>
            <a:r>
              <a:rPr lang="it-IT" sz="5400" dirty="0" err="1" smtClean="0">
                <a:solidFill>
                  <a:schemeClr val="bg1"/>
                </a:solidFill>
                <a:latin typeface="Calibri" pitchFamily="34" charset="0"/>
              </a:rPr>
              <a:t>Padua</a:t>
            </a:r>
            <a:endParaRPr lang="it-IT" sz="5400" dirty="0" smtClean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it-IT" sz="5400" dirty="0" smtClean="0">
                <a:solidFill>
                  <a:schemeClr val="bg1"/>
                </a:solidFill>
                <a:latin typeface="Calibri" pitchFamily="34" charset="0"/>
              </a:rPr>
              <a:t> Eleonora Palma</a:t>
            </a:r>
          </a:p>
          <a:p>
            <a:pPr>
              <a:buFont typeface="Wingdings" pitchFamily="2" charset="2"/>
              <a:buChar char="§"/>
            </a:pPr>
            <a:r>
              <a:rPr lang="it-IT" sz="5400" dirty="0" smtClean="0">
                <a:solidFill>
                  <a:schemeClr val="bg1"/>
                </a:solidFill>
                <a:latin typeface="Calibri" pitchFamily="34" charset="0"/>
              </a:rPr>
              <a:t> Elena Pennisi</a:t>
            </a:r>
          </a:p>
          <a:p>
            <a:pPr>
              <a:buFont typeface="Wingdings" pitchFamily="2" charset="2"/>
              <a:buChar char="§"/>
            </a:pPr>
            <a:r>
              <a:rPr lang="it-IT" sz="5400" dirty="0" smtClean="0">
                <a:solidFill>
                  <a:schemeClr val="bg1"/>
                </a:solidFill>
                <a:latin typeface="Calibri" pitchFamily="34" charset="0"/>
              </a:rPr>
              <a:t> Antonio Petrucci</a:t>
            </a:r>
          </a:p>
          <a:p>
            <a:pPr>
              <a:buFont typeface="Wingdings" pitchFamily="2" charset="2"/>
              <a:buChar char="§"/>
            </a:pPr>
            <a:r>
              <a:rPr lang="it-IT" sz="5400" dirty="0" smtClean="0">
                <a:solidFill>
                  <a:schemeClr val="bg1"/>
                </a:solidFill>
                <a:latin typeface="Calibri" pitchFamily="34" charset="0"/>
              </a:rPr>
              <a:t> Mario </a:t>
            </a:r>
            <a:r>
              <a:rPr lang="it-IT" sz="5400" dirty="0" err="1" smtClean="0">
                <a:solidFill>
                  <a:schemeClr val="bg1"/>
                </a:solidFill>
                <a:latin typeface="Calibri" pitchFamily="34" charset="0"/>
              </a:rPr>
              <a:t>Sabatelli</a:t>
            </a:r>
            <a:endParaRPr lang="it-IT" sz="5400" dirty="0" smtClean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it-IT" sz="5400" dirty="0" smtClean="0">
                <a:solidFill>
                  <a:schemeClr val="bg1"/>
                </a:solidFill>
                <a:latin typeface="Calibri" pitchFamily="34" charset="0"/>
              </a:rPr>
              <a:t> Lucio Santoro</a:t>
            </a:r>
          </a:p>
          <a:p>
            <a:pPr>
              <a:buFont typeface="Wingdings" pitchFamily="2" charset="2"/>
              <a:buChar char="§"/>
            </a:pPr>
            <a:r>
              <a:rPr lang="it-IT" sz="5400" dirty="0" smtClean="0">
                <a:solidFill>
                  <a:schemeClr val="bg1"/>
                </a:solidFill>
                <a:latin typeface="Calibri" pitchFamily="34" charset="0"/>
              </a:rPr>
              <a:t> Andrea </a:t>
            </a:r>
            <a:r>
              <a:rPr lang="it-IT" sz="5400" dirty="0" err="1" smtClean="0">
                <a:solidFill>
                  <a:schemeClr val="bg1"/>
                </a:solidFill>
                <a:latin typeface="Calibri" pitchFamily="34" charset="0"/>
              </a:rPr>
              <a:t>Truini</a:t>
            </a:r>
            <a:endParaRPr lang="it-IT" sz="3600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Cristina\AppData\Local\Microsoft\Windows\Temporary Internet Files\Content.IE5\N1O38NU1\ImageEMG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6398" y="6057766"/>
            <a:ext cx="7383848" cy="2369649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Gradazioni di grigio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1007</TotalTime>
  <Words>403</Words>
  <Application>Microsoft Office PowerPoint</Application>
  <PresentationFormat>Personalizzato</PresentationFormat>
  <Paragraphs>82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 FACOLTA’ DI MEDICINA E ODONTOIATRIA ANNO ACCADEMICO 2017 /2018  CORSO DI ALTA  FORMAZIONE  ELETTROMIOGRAFIA CLINICA Prof. Maurizio Inghilleri – Prof Giovanni Antonini  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Cristina</dc:creator>
  <cp:lastModifiedBy>Ming</cp:lastModifiedBy>
  <cp:revision>189</cp:revision>
  <cp:lastPrinted>2014-02-21T09:10:54Z</cp:lastPrinted>
  <dcterms:created xsi:type="dcterms:W3CDTF">2014-02-07T11:49:18Z</dcterms:created>
  <dcterms:modified xsi:type="dcterms:W3CDTF">2017-09-08T08:10:59Z</dcterms:modified>
</cp:coreProperties>
</file>